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regular.fntdata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Roboto-italic.fntdata"/><Relationship Id="rId23" Type="http://schemas.openxmlformats.org/officeDocument/2006/relationships/slide" Target="slides/slide18.xml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b4541646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b4541646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b4541646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b4541646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b4541646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b4541646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b45416461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b45416461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b4541646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b4541646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b4541646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b4541646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b4541646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b4541646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b4541646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b4541646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b4541646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b4541646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b45416461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b45416461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b4541646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b4541646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b4541646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b4541646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b45416461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b45416461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b45416461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b45416461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b4541646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b4541646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b45416461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b45416461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b45416461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b45416461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b45416461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b4541646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b45416461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b45416461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b4541646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b4541646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b45416461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b45416461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b45416461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b45416461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b4541646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b4541646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5b4541646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5b4541646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b4541646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b4541646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b4541646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b4541646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b45416461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b45416461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b45416461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b45416461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b45416461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b45416461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b45416461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b45416461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b45416461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b45416461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b45416461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b45416461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b454164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b454164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5b45416461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5b4541646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b45416461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b45416461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bcbe5e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bcbe5e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b454164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b454164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Miko Liu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6.11.2019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Investigating cluster markers in combined HCC and NSCLC single-cell RNA-Seq data 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Seurat batch correction: 14 clusters total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Using </a:t>
            </a:r>
            <a:r>
              <a:rPr lang="en"/>
              <a:t>FindIntegrationAnchors() and IntegrateData()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950" y="1585400"/>
            <a:ext cx="7074774" cy="35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9015"/>
            <a:ext cx="9144001" cy="4605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cluster markers</a:t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FindAllMarkers()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422" y="1076275"/>
            <a:ext cx="6397154" cy="383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5313250" y="4773900"/>
            <a:ext cx="22644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…...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markers found by Seurat and Conos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Found overlapping markers using python, stored in a dictionary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303" y="1695475"/>
            <a:ext cx="6317573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the top markers found by </a:t>
            </a:r>
            <a:r>
              <a:rPr b="1" lang="en"/>
              <a:t>both</a:t>
            </a:r>
            <a:r>
              <a:rPr lang="en"/>
              <a:t> methods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0: CAPG</a:t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Involved in nuclear transport</a:t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475" y="1170125"/>
            <a:ext cx="4121402" cy="391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1: CCR7, ACTN1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CCR7: A member of GPCR, activates B and T lymphocytes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ACTN1:</a:t>
            </a:r>
            <a:r>
              <a:rPr lang="en"/>
              <a:t> A cytoskeletal protein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525" y="2328950"/>
            <a:ext cx="5525125" cy="27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2: PRSS23, CX3CR1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PRSS2</a:t>
            </a:r>
            <a:r>
              <a:rPr lang="en"/>
              <a:t>3: trypsin family of serine proteases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CX3CR1: involved in GPCR pathway, coreceptor for HIV-1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000" y="2312950"/>
            <a:ext cx="5671775" cy="284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4: CCR8, IL1R2</a:t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75" y="1589925"/>
            <a:ext cx="6922601" cy="297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CCR</a:t>
            </a:r>
            <a:r>
              <a:rPr lang="en"/>
              <a:t>8: important for the migration of various cell types into the inflammatory sites, involved with activated T cells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IL1R</a:t>
            </a:r>
            <a:r>
              <a:rPr lang="en"/>
              <a:t>2: major mediators of the immune response</a:t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750" y="2427375"/>
            <a:ext cx="5866526" cy="2716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4: CCR8, IL1R2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	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Systematic interrogation of tumor-infiltrating lymphocytes is key to the development of immunotherapies and the prediction of their clinical responses in cancers.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Deep single-cell RNA-seq on single T cells isolated from tumor, normal tissues, and peripheral blood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Aggregate datasets from more than one study (batch correction) to find interesting markers in T cell subpopulations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6461575" y="4703625"/>
            <a:ext cx="2089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Zheng et al 2017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6: CCR4, RTKN2</a:t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8325" y="1395600"/>
            <a:ext cx="6964776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CCR4: A member of GPC</a:t>
            </a:r>
            <a:r>
              <a:rPr lang="en"/>
              <a:t>R, can function as a chemoattractant homing receptor on circulating memory lymphocytes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750" y="2315850"/>
            <a:ext cx="5274249" cy="265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6: CCR4, RTKN2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7: CCL3L1, CCL3L3, CCL3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00" y="1314725"/>
            <a:ext cx="7070624" cy="356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CCL3: plays a role in inflammatory responses through binding to the receptors CCR1, CCR4 and CCR5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7: CCL3L1, CCL3L3, CCL3</a:t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7500" y="1778775"/>
            <a:ext cx="5536750" cy="328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-- Not overlapping with the top 50 markers found by Conos</a:t>
            </a:r>
            <a:endParaRPr/>
          </a:p>
        </p:txBody>
      </p:sp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Plotting the top markers found by </a:t>
            </a:r>
            <a:r>
              <a:rPr b="1" lang="en"/>
              <a:t>Seurat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8: TVP23A, NUBP1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00" y="1260075"/>
            <a:ext cx="7573025" cy="37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TVP2</a:t>
            </a:r>
            <a:r>
              <a:rPr lang="en"/>
              <a:t>3A: plays a crucial role in intracellular vesicular transport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NUBP1: Required for maturation of extramitochondrial Fe-S proteins</a:t>
            </a:r>
            <a:endParaRPr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1825" y="2284475"/>
            <a:ext cx="5656848" cy="279914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8: TVP23A, NUBP1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9: COLQ, SLC4A10 </a:t>
            </a:r>
            <a:r>
              <a:rPr lang="en" sz="2400"/>
              <a:t>(more expression in HCC)</a:t>
            </a:r>
            <a:endParaRPr sz="2400"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50" y="1386296"/>
            <a:ext cx="7526452" cy="3528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</a:t>
            </a:r>
            <a:r>
              <a:rPr lang="en"/>
              <a:t>Q: associated with acetylcholinesterase in skeletal muscle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SLC4A10: a member of the SLC4 family of transmembrane solute carriers</a:t>
            </a:r>
            <a:endParaRPr/>
          </a:p>
        </p:txBody>
      </p:sp>
      <p:pic>
        <p:nvPicPr>
          <p:cNvPr id="240" name="Google Shape;2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775" y="2425376"/>
            <a:ext cx="5800374" cy="272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9: COLQ, SLC4A10 </a:t>
            </a:r>
            <a:r>
              <a:rPr lang="en" sz="2400"/>
              <a:t>(more expression in HCC)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10: CPM, CD200</a:t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425" y="1468435"/>
            <a:ext cx="7591149" cy="3411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correction method: Seurat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Identify shared correlation structures across data sets, using CCA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Identify the non-overlapping cells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Align datasets into a low-dimensional space, using non-linear warping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Integrated downstream analysis, e.g. identify clusters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Comparative analysis on clusters /aligned subpopulations</a:t>
            </a:r>
            <a:endParaRPr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650" y="2799175"/>
            <a:ext cx="46101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CD2</a:t>
            </a:r>
            <a:r>
              <a:rPr lang="en"/>
              <a:t>00: plays an important role in immunosuppression and regulation of anti-tumor activity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2225" y="2191400"/>
            <a:ext cx="6297151" cy="28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10: CPM, CD200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11: RRM2, SPC25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775" y="1318423"/>
            <a:ext cx="7278451" cy="366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RRM2: </a:t>
            </a:r>
            <a:r>
              <a:rPr lang="en"/>
              <a:t>Provides the precursors necessary for DNA synthesis; Inhibits Wnt signaling (</a:t>
            </a:r>
            <a:r>
              <a:rPr lang="en"/>
              <a:t>regulates the TSC2 tumor suppressor to negatively regulate mTor)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SPC25: Required for chromosome segregation and spindle checkpoint activity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600" y="2499653"/>
            <a:ext cx="5035575" cy="253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11: RRM2, SPC25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12: SLC47A1, LENG9, MIR142</a:t>
            </a:r>
            <a:endParaRPr/>
          </a:p>
        </p:txBody>
      </p:sp>
      <p:sp>
        <p:nvSpPr>
          <p:cNvPr id="275" name="Google Shape;275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625" y="1396549"/>
            <a:ext cx="7946999" cy="356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SLC37</a:t>
            </a:r>
            <a:r>
              <a:rPr lang="en"/>
              <a:t>A1: translocates glucose-6-phosphate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MIR142 (miRNA): translational inhibition or destabilization of the target mRNA</a:t>
            </a:r>
            <a:endParaRPr/>
          </a:p>
        </p:txBody>
      </p:sp>
      <p:pic>
        <p:nvPicPr>
          <p:cNvPr id="282" name="Google Shape;2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3" y="2442350"/>
            <a:ext cx="4373956" cy="25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12: SLC47A1, LENG9, MIR142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13: RNF219-AS1, RNF219</a:t>
            </a:r>
            <a:endParaRPr/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25" y="1422550"/>
            <a:ext cx="6670349" cy="346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RNF219: involved with decreased viability in human</a:t>
            </a:r>
            <a:endParaRPr/>
          </a:p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625" y="1788425"/>
            <a:ext cx="6671899" cy="31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13: RNF219-AS1, RNF219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303" name="Google Shape;30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Quite a few overlapping markers are found between cluster markers generated from Seurat and Conos.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Markers in each cluster define the T cell subpopulations and their functions.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 understand tumor-infiltrating lymphocytes (TILs), and offer potential target markers for cancer therapies.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309" name="Google Shape;309;p50"/>
          <p:cNvSpPr txBox="1"/>
          <p:nvPr>
            <p:ph idx="1" type="body"/>
          </p:nvPr>
        </p:nvSpPr>
        <p:spPr>
          <a:xfrm>
            <a:off x="483875" y="1217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Wenzel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Edwin Juarez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Dr. Jill Mesirov and her lab members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Conos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Conos applies one of many error-prone methods to align each pair of samples in a collection, establishing weighted inter-sample cell-to-cell links, creating a global joint graph.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875" y="2086475"/>
            <a:ext cx="7364700" cy="305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 each dataset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7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 in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duplicate gene symbols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NA rows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Seurat object using the counts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Filter cells (Quality control)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genes detected: 200~7500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molecules detected within a cell: &lt; 2.8M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Normalization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overlapping genes between the two datasets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merging seurat objects later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Eventually get: </a:t>
            </a:r>
            <a:r>
              <a:rPr i="1" lang="en"/>
              <a:t>pruned_Zheng_seurat, pruned_Guo_seurat (image above)</a:t>
            </a:r>
            <a:endParaRPr i="1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249" y="1228675"/>
            <a:ext cx="4434401" cy="15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filtering: Zheng dataset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075" y="1745325"/>
            <a:ext cx="3894374" cy="282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575" y="1603225"/>
            <a:ext cx="4302425" cy="296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filtering: Zheng dataset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genes detected: 200~7500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Number of molecules detected within a cell: &lt; 2.8M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75" y="2127225"/>
            <a:ext cx="4237626" cy="29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725" y="2072396"/>
            <a:ext cx="4237626" cy="295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in preprocessing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</a:t>
            </a:r>
            <a:r>
              <a:rPr lang="en"/>
              <a:t>eep overlapping genes: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</a:t>
            </a:r>
            <a:r>
              <a:rPr lang="en"/>
              <a:t>ubset genes first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 create a new seurat object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Remove NA when merging the seurat objects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 to visualize clusters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Merge two seurat objects representing two datasets (HCC, NSCLC)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merge(), FindVariableFeatures(), ScaleData()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RunPCA(), RunUMAP(), FindNeighbors(), FindClusters()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